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BRANDSAFWAY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103120"/>
            <a:ext cx="2743200" cy="411480"/>
          </a:xfrm>
          <a:prstGeom prst="round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1488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BOARD MEETING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7295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FFFFFF"/>
                </a:solidFill>
              </a:defRPr>
            </a:pPr>
            <a:r>
              <a:t>Board of Directors Meeting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0096C7"/>
                </a:solidFill>
              </a:defRPr>
            </a:pPr>
            <a:r>
              <a:t>Q4 2024 Strategic Review | PE Value Creation | Exit Readiness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852160"/>
            <a:ext cx="5486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748B"/>
                </a:solidFill>
              </a:defRPr>
            </a:pPr>
            <a:r>
              <a:t>March 09,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0" y="5852160"/>
            <a:ext cx="2590495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 b="1">
                <a:solidFill>
                  <a:srgbClr val="EF4444"/>
                </a:solidFill>
              </a:defRPr>
            </a:pPr>
            <a:r>
              <a:t>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Board Actions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Decisions Required - Q1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6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914400"/>
            <a:ext cx="3657600" cy="192024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914400"/>
            <a:ext cx="3657600" cy="32004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960120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CAPITAL ALLOCATION</a:t>
            </a:r>
          </a:p>
        </p:txBody>
      </p:sp>
      <p:sp>
        <p:nvSpPr>
          <p:cNvPr id="9" name="Oval 8"/>
          <p:cNvSpPr/>
          <p:nvPr/>
        </p:nvSpPr>
        <p:spPr>
          <a:xfrm>
            <a:off x="594360" y="1344168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1307592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1325880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$12M capex for fleet modernization (ROI: 22%, Payback: 3.2 yrs)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1508760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CFO | Jan 15</a:t>
            </a:r>
          </a:p>
        </p:txBody>
      </p:sp>
      <p:sp>
        <p:nvSpPr>
          <p:cNvPr id="13" name="Oval 12"/>
          <p:cNvSpPr/>
          <p:nvPr/>
        </p:nvSpPr>
        <p:spPr>
          <a:xfrm>
            <a:off x="594360" y="1773936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1737360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1755648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$2.5M technology investment - AI demand planning platform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1938528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CIO | Jan 20</a:t>
            </a:r>
          </a:p>
        </p:txBody>
      </p:sp>
      <p:sp>
        <p:nvSpPr>
          <p:cNvPr id="17" name="Oval 16"/>
          <p:cNvSpPr/>
          <p:nvPr/>
        </p:nvSpPr>
        <p:spPr>
          <a:xfrm>
            <a:off x="594360" y="2203703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60" y="2167127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59E0B"/>
                </a:solidFill>
              </a:defRPr>
            </a:pPr>
            <a:r>
              <a:t>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2185415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59E0B"/>
                </a:solidFill>
              </a:defRPr>
            </a:pPr>
            <a:r>
              <a:t>M&amp;A pursuit authorization - regional competitor ($45-60M)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2368296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CEO | Feb 1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266590" y="914400"/>
            <a:ext cx="3657600" cy="192024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0096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266590" y="914400"/>
            <a:ext cx="3657600" cy="320040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403750" y="960120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STRATEGIC DIRECTION</a:t>
            </a:r>
          </a:p>
        </p:txBody>
      </p:sp>
      <p:sp>
        <p:nvSpPr>
          <p:cNvPr id="24" name="Oval 23"/>
          <p:cNvSpPr/>
          <p:nvPr/>
        </p:nvSpPr>
        <p:spPr>
          <a:xfrm>
            <a:off x="4403750" y="1344168"/>
            <a:ext cx="164592" cy="164592"/>
          </a:xfrm>
          <a:prstGeom prst="ellipse">
            <a:avLst/>
          </a:prstGeom>
          <a:solidFill>
            <a:srgbClr val="10B981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03750" y="1307592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✓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32350" y="1325880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10B981"/>
                </a:solidFill>
              </a:defRPr>
            </a:pPr>
            <a:r>
              <a:t>Q1 pricing strategy (3-5% increase target)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32350" y="1508760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CRO</a:t>
            </a:r>
          </a:p>
        </p:txBody>
      </p:sp>
      <p:sp>
        <p:nvSpPr>
          <p:cNvPr id="28" name="Oval 27"/>
          <p:cNvSpPr/>
          <p:nvPr/>
        </p:nvSpPr>
        <p:spPr>
          <a:xfrm>
            <a:off x="4403750" y="1773936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403750" y="1737360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59E0B"/>
                </a:solidFill>
              </a:defRPr>
            </a:pPr>
            <a:r>
              <a:t>◐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32350" y="1755648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59E0B"/>
                </a:solidFill>
              </a:defRPr>
            </a:pPr>
            <a:r>
              <a:t>West region restructuring &amp; leadership changes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32350" y="1938528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COO | Jan 30</a:t>
            </a:r>
          </a:p>
        </p:txBody>
      </p:sp>
      <p:sp>
        <p:nvSpPr>
          <p:cNvPr id="32" name="Oval 31"/>
          <p:cNvSpPr/>
          <p:nvPr/>
        </p:nvSpPr>
        <p:spPr>
          <a:xfrm>
            <a:off x="4403750" y="2203703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403750" y="2167127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32350" y="2185415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Updated 3-year strategic plan with EBITDA targets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32350" y="2368296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CEO | Feb 15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076895" y="914400"/>
            <a:ext cx="3657600" cy="192024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076895" y="914400"/>
            <a:ext cx="3657600" cy="3200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214055" y="960120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GOVERNANCE</a:t>
            </a:r>
          </a:p>
        </p:txBody>
      </p:sp>
      <p:sp>
        <p:nvSpPr>
          <p:cNvPr id="39" name="Oval 38"/>
          <p:cNvSpPr/>
          <p:nvPr/>
        </p:nvSpPr>
        <p:spPr>
          <a:xfrm>
            <a:off x="8214055" y="1344168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214055" y="1307592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42655" y="1325880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Board committee structure for ESG oversight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442655" y="1508760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Chair</a:t>
            </a:r>
          </a:p>
        </p:txBody>
      </p:sp>
      <p:sp>
        <p:nvSpPr>
          <p:cNvPr id="43" name="Oval 42"/>
          <p:cNvSpPr/>
          <p:nvPr/>
        </p:nvSpPr>
        <p:spPr>
          <a:xfrm>
            <a:off x="8214055" y="1773936"/>
            <a:ext cx="164592" cy="164592"/>
          </a:xfrm>
          <a:prstGeom prst="ellipse">
            <a:avLst/>
          </a:prstGeom>
          <a:solidFill>
            <a:srgbClr val="10B981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214055" y="1737360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✓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442655" y="1755648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10B981"/>
                </a:solidFill>
              </a:defRPr>
            </a:pPr>
            <a:r>
              <a:t>Executive compensation tied to PE milestones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442655" y="1938528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Comp Comm</a:t>
            </a:r>
          </a:p>
        </p:txBody>
      </p:sp>
      <p:sp>
        <p:nvSpPr>
          <p:cNvPr id="47" name="Oval 46"/>
          <p:cNvSpPr/>
          <p:nvPr/>
        </p:nvSpPr>
        <p:spPr>
          <a:xfrm>
            <a:off x="8214055" y="2203703"/>
            <a:ext cx="164592" cy="164592"/>
          </a:xfrm>
          <a:prstGeom prst="ellipse">
            <a:avLst/>
          </a:prstGeom>
          <a:solidFill>
            <a:srgbClr val="10B981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214055" y="2167127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✓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442655" y="2185415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10B981"/>
                </a:solidFill>
              </a:defRPr>
            </a:pPr>
            <a:r>
              <a:t>Next Board Meeting - March 15, 2025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457200" y="3017520"/>
            <a:ext cx="3657600" cy="30175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94360" y="3108960"/>
            <a:ext cx="33832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A855F7"/>
                </a:solidFill>
              </a:defRPr>
            </a:pPr>
            <a:r>
              <a:t>90-DAY BOARD MILESTONES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31520" y="3547872"/>
            <a:ext cx="36576" cy="2377439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Oval 52"/>
          <p:cNvSpPr/>
          <p:nvPr/>
        </p:nvSpPr>
        <p:spPr>
          <a:xfrm>
            <a:off x="658368" y="3493008"/>
            <a:ext cx="182880" cy="18288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14400" y="3474720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10B981"/>
                </a:solidFill>
              </a:defRPr>
            </a:pPr>
            <a:r>
              <a:t>Jan 5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508760" y="3474720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64748B"/>
                </a:solidFill>
              </a:defRPr>
            </a:pPr>
            <a:r>
              <a:t>Q4 results finalized</a:t>
            </a:r>
          </a:p>
        </p:txBody>
      </p:sp>
      <p:sp>
        <p:nvSpPr>
          <p:cNvPr id="56" name="Oval 55"/>
          <p:cNvSpPr/>
          <p:nvPr/>
        </p:nvSpPr>
        <p:spPr>
          <a:xfrm>
            <a:off x="658368" y="3767327"/>
            <a:ext cx="182880" cy="182880"/>
          </a:xfrm>
          <a:prstGeom prst="ellipse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Oval 56"/>
          <p:cNvSpPr/>
          <p:nvPr/>
        </p:nvSpPr>
        <p:spPr>
          <a:xfrm>
            <a:off x="704088" y="3813048"/>
            <a:ext cx="91440" cy="914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14400" y="374903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FBBF24"/>
                </a:solidFill>
              </a:defRPr>
            </a:pPr>
            <a:r>
              <a:t>Jan 15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508760" y="374903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Capital allocation decisions</a:t>
            </a:r>
          </a:p>
        </p:txBody>
      </p:sp>
      <p:sp>
        <p:nvSpPr>
          <p:cNvPr id="60" name="Oval 59"/>
          <p:cNvSpPr/>
          <p:nvPr/>
        </p:nvSpPr>
        <p:spPr>
          <a:xfrm>
            <a:off x="658368" y="404164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914400" y="402335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Jan 31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508760" y="402335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M&amp;A due diligence complete</a:t>
            </a:r>
          </a:p>
        </p:txBody>
      </p:sp>
      <p:sp>
        <p:nvSpPr>
          <p:cNvPr id="63" name="Oval 62"/>
          <p:cNvSpPr/>
          <p:nvPr/>
        </p:nvSpPr>
        <p:spPr>
          <a:xfrm>
            <a:off x="658368" y="431596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14400" y="429767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Feb 15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508760" y="429767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Strategic plan ratification</a:t>
            </a:r>
          </a:p>
        </p:txBody>
      </p:sp>
      <p:sp>
        <p:nvSpPr>
          <p:cNvPr id="66" name="Oval 65"/>
          <p:cNvSpPr/>
          <p:nvPr/>
        </p:nvSpPr>
        <p:spPr>
          <a:xfrm>
            <a:off x="658368" y="459028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914400" y="457199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Feb 28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508760" y="457199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Exit readiness assessment</a:t>
            </a:r>
          </a:p>
        </p:txBody>
      </p:sp>
      <p:sp>
        <p:nvSpPr>
          <p:cNvPr id="69" name="Oval 68"/>
          <p:cNvSpPr/>
          <p:nvPr/>
        </p:nvSpPr>
        <p:spPr>
          <a:xfrm>
            <a:off x="658368" y="486460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914400" y="484631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Mar 15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508760" y="484631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Q1 Board Meeting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266590" y="3017520"/>
            <a:ext cx="7467904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IMMEDIATE ACTION ITEMS</a:t>
            </a:r>
          </a:p>
        </p:txBody>
      </p:sp>
      <p:sp>
        <p:nvSpPr>
          <p:cNvPr id="73" name="Rectangle 72"/>
          <p:cNvSpPr/>
          <p:nvPr/>
        </p:nvSpPr>
        <p:spPr>
          <a:xfrm>
            <a:off x="4266590" y="3337560"/>
            <a:ext cx="54864" cy="32004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ounded Rectangle 73"/>
          <p:cNvSpPr/>
          <p:nvPr/>
        </p:nvSpPr>
        <p:spPr>
          <a:xfrm>
            <a:off x="4339742" y="333756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ounded Rectangle 74"/>
          <p:cNvSpPr/>
          <p:nvPr/>
        </p:nvSpPr>
        <p:spPr>
          <a:xfrm>
            <a:off x="4403750" y="3383279"/>
            <a:ext cx="502920" cy="164592"/>
          </a:xfrm>
          <a:prstGeom prst="round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4403750" y="3383279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CRITICAL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952390" y="3383279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Fleet capex approval - ROI analysis attached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0957255" y="341071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Board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266590" y="3703320"/>
            <a:ext cx="54864" cy="32004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ounded Rectangle 79"/>
          <p:cNvSpPr/>
          <p:nvPr/>
        </p:nvSpPr>
        <p:spPr>
          <a:xfrm>
            <a:off x="4339742" y="370332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ounded Rectangle 80"/>
          <p:cNvSpPr/>
          <p:nvPr/>
        </p:nvSpPr>
        <p:spPr>
          <a:xfrm>
            <a:off x="4403750" y="3749039"/>
            <a:ext cx="502920" cy="164592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4403750" y="3749039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HIGH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952390" y="3749039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M&amp;A target valuation review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0957255" y="377647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CFO</a:t>
            </a:r>
          </a:p>
        </p:txBody>
      </p:sp>
      <p:sp>
        <p:nvSpPr>
          <p:cNvPr id="85" name="Rectangle 84"/>
          <p:cNvSpPr/>
          <p:nvPr/>
        </p:nvSpPr>
        <p:spPr>
          <a:xfrm>
            <a:off x="4266590" y="4069080"/>
            <a:ext cx="54864" cy="320040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ounded Rectangle 85"/>
          <p:cNvSpPr/>
          <p:nvPr/>
        </p:nvSpPr>
        <p:spPr>
          <a:xfrm>
            <a:off x="4339742" y="406908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ounded Rectangle 86"/>
          <p:cNvSpPr/>
          <p:nvPr/>
        </p:nvSpPr>
        <p:spPr>
          <a:xfrm>
            <a:off x="4403750" y="4114800"/>
            <a:ext cx="502920" cy="164592"/>
          </a:xfrm>
          <a:prstGeom prst="round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4403750" y="4114800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MEDIUM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952390" y="4114800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ESG committee formation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0957255" y="414223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Chair</a:t>
            </a:r>
          </a:p>
        </p:txBody>
      </p:sp>
      <p:sp>
        <p:nvSpPr>
          <p:cNvPr id="91" name="Rectangle 90"/>
          <p:cNvSpPr/>
          <p:nvPr/>
        </p:nvSpPr>
        <p:spPr>
          <a:xfrm>
            <a:off x="4266590" y="4434840"/>
            <a:ext cx="54864" cy="32004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ounded Rectangle 91"/>
          <p:cNvSpPr/>
          <p:nvPr/>
        </p:nvSpPr>
        <p:spPr>
          <a:xfrm>
            <a:off x="4339742" y="443484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ounded Rectangle 92"/>
          <p:cNvSpPr/>
          <p:nvPr/>
        </p:nvSpPr>
        <p:spPr>
          <a:xfrm>
            <a:off x="4403750" y="4480560"/>
            <a:ext cx="502920" cy="164592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4403750" y="4480560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HIGH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952390" y="4480560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Compensation plan sign-off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0957255" y="450799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Comp Comm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029200" y="2743200"/>
            <a:ext cx="2133295" cy="4572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0" y="3017520"/>
            <a:ext cx="121916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931920"/>
            <a:ext cx="12191695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64748B"/>
                </a:solidFill>
              </a:defRPr>
            </a:pPr>
            <a:r>
              <a:t>Next Board Meeting: March 15,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Executive Summary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Enterprise Performance at a Glance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42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86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$687M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86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Revenue YTD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2978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122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FBBF24"/>
                </a:solidFill>
              </a:defRPr>
            </a:pPr>
            <a:r>
              <a:t>$110.5M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122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EBITDA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014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0096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158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0096C7"/>
                </a:solidFill>
              </a:defRPr>
            </a:pPr>
            <a:r>
              <a:t>16.1%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158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EBITDA Margin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9050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8194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A855F7"/>
                </a:solidFill>
              </a:defRPr>
            </a:pPr>
            <a:r>
              <a:t>1.02x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8194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MOIC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2011680"/>
            <a:ext cx="11277295" cy="822960"/>
          </a:xfrm>
          <a:prstGeom prst="roundRect">
            <a:avLst/>
          </a:prstGeom>
          <a:solidFill>
            <a:srgbClr val="1E293B"/>
          </a:solidFill>
          <a:ln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2148840"/>
            <a:ext cx="1091153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F8FAFC"/>
                </a:solidFill>
              </a:defRPr>
            </a:pPr>
            <a:r>
              <a:t>KEY MESSAGE: Strong revenue momentum with 6.2% YoY growth. EBITDA margin at 16.1% requires focused expansion to achieve 18% target. PE exit preparation on track with MOIC at 1.02x. Strategic priorities: margin expansion through pricing &amp; productivity, working capital optimization, and continued safety excellence.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301752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STRATEGIC SCORECARD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3383279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3383279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94360" y="342899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Revenue Growth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42899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$687M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07408" y="342899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$720M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376732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376732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94360" y="381304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EBITDA Margin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00400" y="381304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16.1%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07408" y="381304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18.0%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57200" y="415137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415137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94360" y="419709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Market Share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400" y="419709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11.8%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07408" y="419709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12.5%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57200" y="453542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453542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94360" y="458114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Win Rate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200400" y="458114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34%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07408" y="458114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35%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457200" y="4919472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57200" y="4919472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94360" y="4965192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Customer NPS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200400" y="4965192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72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407408" y="4965192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70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48095" y="301752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A855F7"/>
                </a:solidFill>
              </a:defRPr>
            </a:pPr>
            <a:r>
              <a:t>PE VALUE METRICS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6248095" y="3383279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248095" y="3383279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385255" y="342899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Current MOIC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991295" y="342899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1.02x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198303" y="342899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2.0x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248095" y="376732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248095" y="376732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385255" y="381304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Enterprise Value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991295" y="381304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$1,850M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198303" y="381304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$2,200M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6248095" y="415137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6248095" y="415137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385255" y="419709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Net Debt/EBITDA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991295" y="419709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3.4x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198303" y="419709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&lt;4.0x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6248095" y="453542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6248095" y="453542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385255" y="458114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FCF Conversion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991295" y="458114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48%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198303" y="458114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50%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6248095" y="4919472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248095" y="4919472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6385255" y="4965192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Exit Readiness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991295" y="4965192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72%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198303" y="4965192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100%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Financial Performance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Financial Scorecard - Board Level 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42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86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$48.5M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86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Cash Position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2978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122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$52.8M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122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FCF YTD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014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158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F59E0B"/>
                </a:solidFill>
              </a:defRPr>
            </a:pPr>
            <a:r>
              <a:t>52 Days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158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DSO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9050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0096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8194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0096C7"/>
                </a:solidFill>
              </a:defRPr>
            </a:pPr>
            <a:r>
              <a:t>$425M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8194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Backlog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P&amp;L PERFORMANCE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2377440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Revenue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00400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$687M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07408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$720M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7200" y="276148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Gross Margin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0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28.5%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07408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30.0%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" y="3145536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EBITDA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00400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$110.5M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07408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$129.6M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57200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57200" y="352958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94360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Net Income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00400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$42.3M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07408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$52.0M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48095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96C7"/>
                </a:solidFill>
              </a:defRPr>
            </a:pPr>
            <a:r>
              <a:t>BALANCE SHEET &amp; CASH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248095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48095" y="237744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385255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Working Capital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991295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$125M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198303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$115M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248095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248095" y="276148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385255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Capex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991295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$28.5M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198303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$35M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248095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48095" y="314553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385255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Debt Principal Paid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991295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$28.5M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198303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$25M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248095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48095" y="352958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385255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Covenant Compliance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991295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3.4x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198303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&lt;4.0x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57200" y="4114800"/>
            <a:ext cx="11277295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FBBF24"/>
                </a:solidFill>
              </a:defRPr>
            </a:pPr>
            <a:r>
              <a:t>VARIANCE ANALYSIS: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EBITDA Gap ($19.1M): Labor cost inflation (+$8.5M), lower utilization in West region (+$6.2M), project mix shift (+$4.4M)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Working Capital: DSO trending 7 days above target due to milestone billing delays on 3 major projects ($8.2M impact)</a:t>
            </a:r>
          </a:p>
          <a:p>
            <a:pPr>
              <a:defRPr sz="1000">
                <a:solidFill>
                  <a:srgbClr val="10B981"/>
                </a:solidFill>
              </a:defRPr>
            </a:pPr>
            <a:r>
              <a:t>  Mitigation: Pricing actions effective Q1 (+$4.2M), West region intervention plan (+$3.8M), collection acceleration (+$6.5M)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PE Value Creation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Value Creation Bridge - Entry to Current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42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86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64748B"/>
                </a:solidFill>
              </a:defRPr>
            </a:pPr>
            <a:r>
              <a:t>$1,725M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86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Entry EV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2978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122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+$125M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122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Value Added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014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158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FBBF24"/>
                </a:solidFill>
              </a:defRPr>
            </a:pPr>
            <a:r>
              <a:t>$1,850M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158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Current EV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9050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8194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A855F7"/>
                </a:solidFill>
              </a:defRPr>
            </a:pPr>
            <a:r>
              <a:t>$2,200M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8194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Target EV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VALUE CREATED TO DATE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2377440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Revenue Growth Contribution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00400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+$42M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07408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7200" y="276148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Cost Optimization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0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+$18M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07408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" y="314553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Working Capital Release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00400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+$25M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07408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57200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57200" y="352958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94360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Multiple Expansion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00400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+$40M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07408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48095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A855F7"/>
                </a:solidFill>
              </a:defRPr>
            </a:pPr>
            <a:r>
              <a:t>REMAINING VALUE OPPORTUNITY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248095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48095" y="237744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385255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Margin Expansion to 18%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991295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+$45M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198303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248095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248095" y="276148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385255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Digital Efficiency Gains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991295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+$28M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198303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248095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48095" y="314553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385255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Organic Growth Capture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991295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+$85M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198303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248095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48095" y="352958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385255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Multiple to Peer Average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991295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+$192M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198303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57200" y="4206240"/>
            <a:ext cx="1127729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A855F7"/>
                </a:solidFill>
              </a:defRPr>
            </a:pPr>
            <a:r>
              <a:t>EXIT READINESS ASSESSMENT: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Current Hold Period: 12 months | Target Hold: 36-48 months | Current IRR: 18.5% | Target IRR: 25%+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Key Exit Enablers: EBITDA growth to $145M+, demonstrable recurring revenue model, digital platform differentiation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Risk &amp; Governance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Enterprise Risk Matrix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00584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STRATEGIC RISKS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37160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37160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141732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Customer Concentration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0" y="141732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07408" y="141732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175564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175564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180136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Market Position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00400" y="180136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07408" y="180136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213969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213969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2185415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PE Timeline Risk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0400" y="2185415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07408" y="2185415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7200" y="252374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57200" y="252374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94360" y="256946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Competitive Pressure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00400" y="256946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07408" y="256946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48095" y="100584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59E0B"/>
                </a:solidFill>
              </a:defRPr>
            </a:pPr>
            <a:r>
              <a:t>OPERATIONAL RISKS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248095" y="137160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248095" y="1371600"/>
            <a:ext cx="73152" cy="34747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385255" y="141732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Labor Availability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91295" y="141732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EF4444"/>
                </a:solidFill>
              </a:defRPr>
            </a:pPr>
            <a:r>
              <a:t>7.5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198303" y="141732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High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248095" y="175564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248095" y="175564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385255" y="180136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Safety Performance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991295" y="180136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4.2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198303" y="180136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48095" y="213969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248095" y="2139696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385255" y="2185415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Project Execution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991295" y="2185415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198303" y="2185415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248095" y="252374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6248095" y="252374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385255" y="256946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Equipment Availability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991295" y="256946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5.5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198303" y="256946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320040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96C7"/>
                </a:solidFill>
              </a:defRPr>
            </a:pPr>
            <a:r>
              <a:t>FINANCIAL RISKS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457200" y="356616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57200" y="3566160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94360" y="361187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Liquidity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200400" y="361187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4.2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407408" y="361187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457200" y="395020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7200" y="395020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94360" y="399592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Collection/DSO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200400" y="399592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407408" y="399592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457200" y="433425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457200" y="433425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94360" y="437997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Covenant Compliance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200400" y="437997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407408" y="437997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457200" y="471830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57200" y="471830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594360" y="476402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Interest Rate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200400" y="476402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5.8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407408" y="476402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248095" y="320040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0B981"/>
                </a:solidFill>
              </a:defRPr>
            </a:pPr>
            <a:r>
              <a:t>ESG SCORECARD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6248095" y="356616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6248095" y="356616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6385255" y="361187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Environmental (Carbon)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991295" y="361187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65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198303" y="361187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/100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6248095" y="395020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248095" y="395020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6385255" y="399592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Social (Safety TRIR)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991295" y="399592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0.32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0198303" y="399592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&lt;0.5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6248095" y="433425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6248095" y="433425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6385255" y="437997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Governance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991295" y="437997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72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0198303" y="437997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/100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6248095" y="471830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6248095" y="471830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385255" y="476402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Overall ESG Grade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8991295" y="476402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A-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0198303" y="476402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